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3" r:id="rId16"/>
    <p:sldId id="274" r:id="rId17"/>
    <p:sldId id="271" r:id="rId18"/>
    <p:sldId id="275" r:id="rId19"/>
    <p:sldId id="276" r:id="rId20"/>
    <p:sldId id="277" r:id="rId21"/>
    <p:sldId id="278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80" r:id="rId30"/>
    <p:sldId id="282" r:id="rId31"/>
    <p:sldId id="279" r:id="rId32"/>
    <p:sldId id="281" r:id="rId33"/>
    <p:sldId id="283" r:id="rId34"/>
    <p:sldId id="284" r:id="rId35"/>
    <p:sldId id="285" r:id="rId36"/>
    <p:sldId id="286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966" autoAdjust="0"/>
  </p:normalViewPr>
  <p:slideViewPr>
    <p:cSldViewPr>
      <p:cViewPr varScale="1">
        <p:scale>
          <a:sx n="78" d="100"/>
          <a:sy n="78" d="100"/>
        </p:scale>
        <p:origin x="-157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3F1AD-36FA-4F2A-AD3D-355D6CAD8C2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AB1E3-B5B1-44EA-B589-548D32FBBF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348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AB1E3-B5B1-44EA-B589-548D32FBBF8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52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04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1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637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696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739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42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082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270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75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474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4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E4C41-8F1D-4746-A8A4-AA0BFA21123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E48A1-6B34-4FCA-93A6-67547E79E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61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z="5300" b="1" dirty="0" smtClean="0">
                <a:solidFill>
                  <a:srgbClr val="FF3305"/>
                </a:solidFill>
                <a:latin typeface="Georgia" pitchFamily="18" charset="0"/>
              </a:rPr>
              <a:t>Акмеизм </a:t>
            </a:r>
            <a:br>
              <a:rPr lang="ru-RU" sz="5300" b="1" dirty="0" smtClean="0">
                <a:solidFill>
                  <a:srgbClr val="FF3305"/>
                </a:solidFill>
                <a:latin typeface="Georgia" pitchFamily="18" charset="0"/>
              </a:rPr>
            </a:br>
            <a:r>
              <a:rPr lang="ru-RU" sz="5300" b="1" dirty="0" smtClean="0">
                <a:solidFill>
                  <a:srgbClr val="FF3305"/>
                </a:solidFill>
                <a:latin typeface="Georgia" pitchFamily="18" charset="0"/>
              </a:rPr>
              <a:t>как литературное течение. Общая характеристика поэзии</a:t>
            </a:r>
            <a:r>
              <a:rPr lang="ru-RU" b="1" dirty="0" smtClean="0">
                <a:solidFill>
                  <a:srgbClr val="FF3305"/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FF3305"/>
                </a:solidFill>
                <a:latin typeface="Georgia" pitchFamily="18" charset="0"/>
              </a:rPr>
            </a:br>
            <a:r>
              <a:rPr lang="ru-RU" sz="3600" b="1" dirty="0" smtClean="0">
                <a:solidFill>
                  <a:srgbClr val="FF3305"/>
                </a:solidFill>
                <a:latin typeface="Georgia" pitchFamily="18" charset="0"/>
              </a:rPr>
              <a:t>11 класс</a:t>
            </a:r>
            <a:endParaRPr lang="ru-RU" sz="3600" b="1" dirty="0">
              <a:solidFill>
                <a:srgbClr val="FF3305"/>
              </a:solidFill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3074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Акмеизм – это тоска по мировой 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культуре                                  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dirty="0" smtClean="0"/>
              <a:t>                                             </a:t>
            </a:r>
            <a:r>
              <a:rPr lang="ru-RU" dirty="0"/>
              <a:t> 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О. Мандельштам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690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Акмеизм (от греч. </a:t>
            </a:r>
            <a:r>
              <a:rPr kumimoji="0" lang="ru-RU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akme</a:t>
            </a: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 — высшая степень чего-либо, расцвет, зрелость, вершина, остриё) </a:t>
            </a:r>
            <a:r>
              <a:rPr kumimoji="0" lang="ru-RU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fontAlgn="base">
              <a:spcAft>
                <a:spcPct val="0"/>
              </a:spcAft>
              <a:buNone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 fontAlgn="base">
              <a:spcAft>
                <a:spcPct val="0"/>
              </a:spcAft>
              <a:buNone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Назвать, узнать, сорвать покровы</a:t>
            </a:r>
          </a:p>
          <a:p>
            <a:pPr lvl="0" algn="ctr" fontAlgn="base">
              <a:spcAft>
                <a:spcPct val="0"/>
              </a:spcAft>
              <a:buNone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И праздных тайн, и ветхой мглы – </a:t>
            </a:r>
          </a:p>
          <a:p>
            <a:pPr lvl="0" algn="ctr" fontAlgn="base">
              <a:spcAft>
                <a:spcPct val="0"/>
              </a:spcAft>
              <a:buNone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    Вот первый подвиг. Подвиг новый – </a:t>
            </a:r>
          </a:p>
          <a:p>
            <a:pPr lvl="0" algn="ctr" fontAlgn="base">
              <a:spcAft>
                <a:spcPct val="0"/>
              </a:spcAft>
              <a:buNone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Живой земле пропеть хвалы.</a:t>
            </a:r>
          </a:p>
          <a:p>
            <a:pPr lvl="0" algn="r" fontAlgn="base">
              <a:spcAft>
                <a:spcPct val="0"/>
              </a:spcAft>
              <a:buNone/>
            </a:pP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С. Городецкий</a:t>
            </a:r>
          </a:p>
          <a:p>
            <a:pPr marL="0" lvl="0" indent="0" fontAlgn="base">
              <a:spcAft>
                <a:spcPct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Georgia" pitchFamily="18" charset="0"/>
              </a:rPr>
              <a:t>Ещё не раз Вы вспомните меня</a:t>
            </a:r>
            <a:br>
              <a:rPr lang="ru-RU" sz="2400" b="1" dirty="0">
                <a:solidFill>
                  <a:srgbClr val="000000"/>
                </a:solidFill>
                <a:latin typeface="Georgia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Georgia" pitchFamily="18" charset="0"/>
              </a:rPr>
              <a:t>И весь мой мир, волнующий и странный…</a:t>
            </a:r>
          </a:p>
          <a:p>
            <a:pPr marL="0" lvl="0" indent="0" algn="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ru-RU" sz="2400" b="1" i="1" dirty="0" err="1">
                <a:solidFill>
                  <a:srgbClr val="000000"/>
                </a:solidFill>
                <a:latin typeface="Georgia" pitchFamily="18" charset="0"/>
              </a:rPr>
              <a:t>Н.Гумилёв</a:t>
            </a:r>
            <a:endParaRPr lang="ru-RU" sz="2400" b="1" i="1" dirty="0">
              <a:solidFill>
                <a:srgbClr val="00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20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0000FF"/>
                </a:solidFill>
                <a:latin typeface="Georgia" pitchFamily="18" charset="0"/>
                <a:ea typeface="+mn-ea"/>
                <a:cs typeface="+mn-cs"/>
              </a:rPr>
              <a:t>Знаменитая «Башня» Вячеслава Иванова</a:t>
            </a:r>
            <a:endParaRPr lang="ru-RU" sz="3600" b="1" dirty="0">
              <a:solidFill>
                <a:srgbClr val="0000FF"/>
              </a:solidFill>
              <a:latin typeface="Georgia" pitchFamily="18" charset="0"/>
              <a:ea typeface="+mn-ea"/>
              <a:cs typeface="+mn-cs"/>
            </a:endParaRPr>
          </a:p>
        </p:txBody>
      </p:sp>
      <p:pic>
        <p:nvPicPr>
          <p:cNvPr id="4" name="Picture 5" descr="0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32683"/>
            <a:ext cx="7344816" cy="499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09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1911 </a:t>
            </a: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г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. </a:t>
            </a:r>
            <a:r>
              <a:rPr lang="ru-RU" b="1" dirty="0" smtClean="0">
                <a:solidFill>
                  <a:prstClr val="black"/>
                </a:solidFill>
                <a:latin typeface="Trebuchet MS"/>
              </a:rPr>
              <a:t>«Цех </a:t>
            </a:r>
            <a:r>
              <a:rPr lang="ru-RU" b="1" dirty="0">
                <a:solidFill>
                  <a:prstClr val="black"/>
                </a:solidFill>
                <a:latin typeface="Trebuchet MS"/>
              </a:rPr>
              <a:t>поэтов»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525963"/>
          </a:xfrm>
        </p:spPr>
        <p:txBody>
          <a:bodyPr/>
          <a:lstStyle/>
          <a:p>
            <a:pPr lvl="0">
              <a:buNone/>
            </a:pPr>
            <a:r>
              <a:rPr lang="ru-RU" sz="2000" b="1" i="1" dirty="0">
                <a:solidFill>
                  <a:prstClr val="black"/>
                </a:solidFill>
                <a:latin typeface="Georgia"/>
              </a:rPr>
              <a:t>«Часть поэтов скинула с наших молодых себя неожиданно греческие тоги и взглянула в сторону ремесленной управы, образовав свой цех – цех поэтов». («Вестник литературы»)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9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04498" y="3466128"/>
            <a:ext cx="2100625" cy="2620530"/>
          </a:xfrm>
          <a:prstGeom prst="rect">
            <a:avLst/>
          </a:prstGeom>
          <a:ln w="88900" cap="sq" cmpd="thickThin">
            <a:solidFill>
              <a:srgbClr val="777777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4" descr="gum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1268760"/>
            <a:ext cx="1776512" cy="2368683"/>
          </a:xfrm>
          <a:prstGeom prst="rect">
            <a:avLst/>
          </a:prstGeom>
          <a:ln w="88900" cap="sq" cmpd="thickThin">
            <a:solidFill>
              <a:srgbClr val="777777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876256" y="410572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Гумилёв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91879" y="6321524"/>
            <a:ext cx="1778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Городецкий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374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</a:rPr>
              <a:t>Акмеисты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5" descr="0004-004-Nachinal-poeticheskuju-kareru-kak-simvolist-posledovatel-prezhde-vse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032" y="1628775"/>
            <a:ext cx="2635250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0_7ce5e_f118e14d_X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28775"/>
            <a:ext cx="2376487" cy="330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0_69f08_e87bcc05_X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56544"/>
            <a:ext cx="2457450" cy="352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51520" y="5359967"/>
            <a:ext cx="2663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0" dirty="0">
                <a:solidFill>
                  <a:srgbClr val="000000"/>
                </a:solidFill>
              </a:rPr>
              <a:t>А. Ахматова </a:t>
            </a:r>
          </a:p>
          <a:p>
            <a:pPr algn="ctr">
              <a:spcBef>
                <a:spcPct val="50000"/>
              </a:spcBef>
            </a:pPr>
            <a:r>
              <a:rPr lang="ru-RU" sz="2000" b="1" i="0" dirty="0">
                <a:solidFill>
                  <a:srgbClr val="000000"/>
                </a:solidFill>
              </a:rPr>
              <a:t>(1889 – 1966)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3276600" y="5373688"/>
            <a:ext cx="25908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0" dirty="0" err="1">
                <a:solidFill>
                  <a:srgbClr val="000000"/>
                </a:solidFill>
              </a:rPr>
              <a:t>Н.Гумилёв</a:t>
            </a:r>
            <a:endParaRPr lang="ru-RU" sz="2000" b="1" i="0" dirty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ru-RU" sz="2000" b="1" i="0" dirty="0">
                <a:solidFill>
                  <a:srgbClr val="000000"/>
                </a:solidFill>
              </a:rPr>
              <a:t>(1886 – 1921)</a:t>
            </a: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6372225" y="5373688"/>
            <a:ext cx="25209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0" dirty="0" err="1">
                <a:solidFill>
                  <a:srgbClr val="000000"/>
                </a:solidFill>
              </a:rPr>
              <a:t>О.Мандельштам</a:t>
            </a:r>
            <a:endParaRPr lang="ru-RU" sz="2000" b="1" i="0" dirty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ru-RU" sz="2000" b="1" i="0" dirty="0">
                <a:solidFill>
                  <a:srgbClr val="000000"/>
                </a:solidFill>
              </a:rPr>
              <a:t>(1891 – 1937)</a:t>
            </a:r>
          </a:p>
        </p:txBody>
      </p:sp>
    </p:spTree>
    <p:extLst>
      <p:ext uri="{BB962C8B-B14F-4D97-AF65-F5344CB8AC3E}">
        <p14:creationId xmlns:p14="http://schemas.microsoft.com/office/powerpoint/2010/main" val="139261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sz="5400" b="1" dirty="0">
                <a:solidFill>
                  <a:srgbClr val="FF0000"/>
                </a:solidFill>
                <a:latin typeface="Georgia" pitchFamily="18" charset="0"/>
                <a:ea typeface="+mn-ea"/>
                <a:cs typeface="+mn-cs"/>
              </a:rPr>
              <a:t>Акмеисты (</a:t>
            </a:r>
            <a:r>
              <a:rPr lang="ru-RU" sz="5400" b="1" dirty="0" err="1">
                <a:solidFill>
                  <a:srgbClr val="FF0000"/>
                </a:solidFill>
                <a:latin typeface="Georgia" pitchFamily="18" charset="0"/>
                <a:ea typeface="+mn-ea"/>
                <a:cs typeface="+mn-cs"/>
              </a:rPr>
              <a:t>адамисты</a:t>
            </a:r>
            <a:r>
              <a:rPr lang="ru-RU" sz="5400" b="1" dirty="0">
                <a:solidFill>
                  <a:srgbClr val="FF0000"/>
                </a:solidFill>
                <a:latin typeface="Georgia" pitchFamily="18" charset="0"/>
                <a:ea typeface="+mn-ea"/>
                <a:cs typeface="+mn-cs"/>
              </a:rPr>
              <a:t>)</a:t>
            </a:r>
            <a:endParaRPr lang="ru-RU" sz="5400" b="1" dirty="0">
              <a:solidFill>
                <a:srgbClr val="FF0000"/>
              </a:solidFill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sergey-gorodetsky-18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67" y="1341438"/>
            <a:ext cx="2786063" cy="432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Zenkevi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11" y="1557337"/>
            <a:ext cx="2640013" cy="352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546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341438"/>
            <a:ext cx="2643187" cy="41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50825" y="5734050"/>
            <a:ext cx="29527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0">
                <a:solidFill>
                  <a:srgbClr val="000000"/>
                </a:solidFill>
              </a:rPr>
              <a:t>С. Городецкий</a:t>
            </a:r>
          </a:p>
          <a:p>
            <a:pPr algn="ctr">
              <a:spcBef>
                <a:spcPct val="50000"/>
              </a:spcBef>
            </a:pPr>
            <a:r>
              <a:rPr lang="ru-RU" sz="2000" b="1" i="0">
                <a:solidFill>
                  <a:srgbClr val="000000"/>
                </a:solidFill>
              </a:rPr>
              <a:t>(1884 – 1967)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348038" y="5734050"/>
            <a:ext cx="259238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0">
                <a:solidFill>
                  <a:srgbClr val="000000"/>
                </a:solidFill>
              </a:rPr>
              <a:t>М. Зенкевич</a:t>
            </a:r>
          </a:p>
          <a:p>
            <a:pPr algn="ctr">
              <a:spcBef>
                <a:spcPct val="50000"/>
              </a:spcBef>
            </a:pPr>
            <a:r>
              <a:rPr lang="ru-RU" sz="2000" b="1" i="0">
                <a:solidFill>
                  <a:srgbClr val="000000"/>
                </a:solidFill>
              </a:rPr>
              <a:t>(1886 – 1973)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300788" y="5734050"/>
            <a:ext cx="259238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0">
                <a:solidFill>
                  <a:srgbClr val="000000"/>
                </a:solidFill>
              </a:rPr>
              <a:t>В. Нарбут</a:t>
            </a:r>
          </a:p>
          <a:p>
            <a:pPr algn="ctr">
              <a:spcBef>
                <a:spcPct val="50000"/>
              </a:spcBef>
            </a:pPr>
            <a:r>
              <a:rPr lang="ru-RU" sz="2000" b="1" i="0">
                <a:solidFill>
                  <a:srgbClr val="000000"/>
                </a:solidFill>
              </a:rPr>
              <a:t>(1888 – 1938)</a:t>
            </a:r>
          </a:p>
        </p:txBody>
      </p:sp>
    </p:spTree>
    <p:extLst>
      <p:ext uri="{BB962C8B-B14F-4D97-AF65-F5344CB8AC3E}">
        <p14:creationId xmlns:p14="http://schemas.microsoft.com/office/powerpoint/2010/main" val="4112906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632848" cy="1584176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4000" b="1" dirty="0" err="1" smtClean="0">
                <a:solidFill>
                  <a:srgbClr val="FF0000"/>
                </a:solidFill>
                <a:latin typeface="Georgia"/>
                <a:ea typeface="+mn-ea"/>
                <a:cs typeface="+mn-cs"/>
              </a:rPr>
              <a:t>Akme</a:t>
            </a:r>
            <a:r>
              <a:rPr lang="ru-RU" sz="4000" b="1" dirty="0">
                <a:latin typeface="Georgia"/>
                <a:ea typeface="+mn-ea"/>
                <a:cs typeface="+mn-cs"/>
              </a:rPr>
              <a:t>- высшая степень чего-либо</a:t>
            </a:r>
            <a:r>
              <a:rPr lang="ru-RU" sz="2800" b="1" dirty="0">
                <a:latin typeface="Georgia"/>
                <a:ea typeface="+mn-ea"/>
                <a:cs typeface="+mn-cs"/>
              </a:rPr>
              <a:t/>
            </a:r>
            <a:br>
              <a:rPr lang="ru-RU" sz="2800" b="1" dirty="0">
                <a:latin typeface="Georgia"/>
                <a:ea typeface="+mn-ea"/>
                <a:cs typeface="+mn-cs"/>
              </a:rPr>
            </a:br>
            <a:endParaRPr lang="ru-RU" sz="2800" b="1" dirty="0">
              <a:latin typeface="Georgia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996952"/>
            <a:ext cx="7704306" cy="3178682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Georgia"/>
              </a:rPr>
              <a:t>Акмеизм</a:t>
            </a:r>
            <a:r>
              <a:rPr lang="ru-RU" sz="3600" b="1" dirty="0" smtClean="0">
                <a:latin typeface="Georgia"/>
              </a:rPr>
              <a:t> = «</a:t>
            </a:r>
            <a:r>
              <a:rPr lang="ru-RU" sz="3600" b="1" dirty="0" err="1" smtClean="0">
                <a:latin typeface="Georgia"/>
              </a:rPr>
              <a:t>адамизм</a:t>
            </a:r>
            <a:r>
              <a:rPr lang="ru-RU" sz="3600" b="1" dirty="0" smtClean="0">
                <a:latin typeface="Georgia"/>
              </a:rPr>
              <a:t>» – от имени «Адам» – мужественный взгляд на </a:t>
            </a:r>
            <a:r>
              <a:rPr lang="ru-RU" sz="3600" b="1" dirty="0">
                <a:latin typeface="Georgia"/>
              </a:rPr>
              <a:t>жизнь</a:t>
            </a:r>
            <a:endParaRPr lang="ru-RU" sz="3600" b="1" dirty="0"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87540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Журнал «ГИПЕРБОРЕЙ»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6" descr="2608384-100032268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40490"/>
            <a:ext cx="4104455" cy="524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91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Теоретическое самоопределение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fontAlgn="base">
              <a:spcAft>
                <a:spcPct val="0"/>
              </a:spcAft>
              <a:buNone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1913 год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статья Н. Гумилева «Наследие символизма и акмеизм» 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статья С. Городецкого «Некоторые течения в современной русской поэзии» </a:t>
            </a:r>
          </a:p>
          <a:p>
            <a:pPr marL="0" lvl="0" indent="0"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ru-RU" sz="2800" b="1" i="1" dirty="0">
                <a:solidFill>
                  <a:srgbClr val="FF0000"/>
                </a:solidFill>
                <a:latin typeface="Georgia" pitchFamily="18" charset="0"/>
              </a:rPr>
              <a:t>Они были опубликованы в журнале «Аполлон» (1913), издававшемся под редакцией С. Маковского.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62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Из статьи Н. Гумилева «Наследие символизма и акмеизм»:</a:t>
            </a:r>
            <a:r>
              <a:rPr kumimoji="0" lang="ru-RU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"Для внимательного читателя ясно, что символизм закончил свой круг развития и теперь падает". Н. Гумилев назвал символизм "достойным отцом", но подчеркивал при этом, что новое поколение выработало иной, "мужественно твердый и ясный взгляд на жизнь".</a:t>
            </a:r>
          </a:p>
          <a:p>
            <a:pPr marL="0" indent="0">
              <a:buNone/>
            </a:pPr>
            <a:r>
              <a:rPr lang="ru-RU" sz="2000" b="1" dirty="0" smtClean="0"/>
              <a:t>Акмеизм, </a:t>
            </a:r>
            <a:r>
              <a:rPr lang="ru-RU" sz="2000" b="1" dirty="0"/>
              <a:t>по мысли Гумилева, есть попытка заново открыть ценность человеческой жизни, реального мира. Окружающая человека действительность для акмеиста самоценна и не нуждается в метафизических оправданиях. Поэтому следует перестать заигрывать с трансцендентным (выходящим за пределы человеческого познания) и вернуться к изображению трехмерного мира; простой предметный мир должен быть реабилитирован, он значителен сам по себе, а не только тем, что являет высшие сущности.</a:t>
            </a:r>
          </a:p>
          <a:p>
            <a:pPr marL="0" indent="0">
              <a:buNone/>
            </a:pPr>
            <a:r>
              <a:rPr lang="ru-RU" sz="2000" b="1" dirty="0"/>
              <a:t>Н. Гумилев отказывается от "нецеломудренного" стремления символистов познать непознаваемое: "непознаваемое по самому смыслу этого слова нельзя познать... Все попытки в этом направлении </a:t>
            </a:r>
            <a:r>
              <a:rPr lang="ru-RU" sz="2000" b="1" dirty="0" err="1"/>
              <a:t>нецеломудренны</a:t>
            </a:r>
            <a:r>
              <a:rPr lang="ru-RU" sz="2000" b="1" dirty="0"/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85520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Из статьи С. Городецкого «Некоторые течения в современной русской поэзии»</a:t>
            </a:r>
            <a:r>
              <a:rPr kumimoji="0" lang="ru-RU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 lvl="0" fontAlgn="base">
              <a:spcAft>
                <a:spcPct val="0"/>
              </a:spcAft>
              <a:buNone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С. Городецкий считал, что «символизм… заполнив мир «соответствиями», обратил его в фантом, важный лишь постольку, поскольку он… просвечивает иными мирами, и умалил его высокую 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самоценность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У акмеистов роза опять стала хороша сама по себе, своими лепестками, запахом и цветом, а не своими мыслимыми подобиями с мистической любовью или чем-нибудь еще».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32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Отличительные черты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021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Calibri"/>
              </a:rPr>
              <a:t> </a:t>
            </a:r>
            <a:r>
              <a:rPr lang="ru-RU" sz="4000" b="1" dirty="0" smtClean="0">
                <a:effectLst/>
                <a:latin typeface="Times New Roman"/>
                <a:ea typeface="Calibri"/>
              </a:rPr>
              <a:t>стилистическое равновесие</a:t>
            </a:r>
          </a:p>
          <a:p>
            <a:pPr indent="450215" algn="just">
              <a:spcAft>
                <a:spcPts val="0"/>
              </a:spcAft>
            </a:pPr>
            <a:r>
              <a:rPr lang="ru-RU" sz="4000" b="1" dirty="0" smtClean="0">
                <a:effectLst/>
                <a:latin typeface="Times New Roman"/>
                <a:ea typeface="Calibri"/>
              </a:rPr>
              <a:t> живописная четкость образов</a:t>
            </a:r>
          </a:p>
          <a:p>
            <a:pPr indent="450215" algn="just">
              <a:spcAft>
                <a:spcPts val="0"/>
              </a:spcAft>
            </a:pPr>
            <a:r>
              <a:rPr lang="ru-RU" sz="4000" b="1" dirty="0" smtClean="0">
                <a:effectLst/>
                <a:latin typeface="Times New Roman"/>
                <a:ea typeface="Calibri"/>
              </a:rPr>
              <a:t>точно вымеренная композиция</a:t>
            </a:r>
          </a:p>
          <a:p>
            <a:pPr indent="450215" algn="just">
              <a:spcAft>
                <a:spcPts val="0"/>
              </a:spcAft>
            </a:pPr>
            <a:r>
              <a:rPr lang="ru-RU" sz="4000" b="1" dirty="0" smtClean="0">
                <a:effectLst/>
                <a:latin typeface="Times New Roman"/>
                <a:ea typeface="Calibri"/>
              </a:rPr>
              <a:t> отточенность деталей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67783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Отличительные черты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spcAft>
                <a:spcPct val="0"/>
              </a:spcAft>
              <a:buClr>
                <a:srgbClr val="A3C145"/>
              </a:buClr>
              <a:buSzPct val="80000"/>
              <a:buNone/>
              <a:defRPr/>
            </a:pPr>
            <a:r>
              <a:rPr lang="ru-RU" kern="0" dirty="0" smtClean="0">
                <a:latin typeface="Times New Roman" pitchFamily="18" charset="0"/>
                <a:cs typeface="Times New Roman" pitchFamily="18" charset="0"/>
              </a:rPr>
              <a:t>•   крайняя </a:t>
            </a:r>
            <a:r>
              <a:rPr lang="ru-RU" kern="0" dirty="0">
                <a:latin typeface="Times New Roman" pitchFamily="18" charset="0"/>
                <a:cs typeface="Times New Roman" pitchFamily="18" charset="0"/>
              </a:rPr>
              <a:t>аполитичность</a:t>
            </a:r>
          </a:p>
          <a:p>
            <a:pPr marL="0" indent="0" fontAlgn="base">
              <a:spcAft>
                <a:spcPct val="0"/>
              </a:spcAft>
              <a:buClr>
                <a:srgbClr val="A3C145"/>
              </a:buClr>
              <a:buSzPct val="80000"/>
              <a:buNone/>
              <a:defRPr/>
            </a:pPr>
            <a:r>
              <a:rPr lang="ru-RU" kern="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kern="0" dirty="0" smtClean="0">
                <a:latin typeface="Times New Roman" pitchFamily="18" charset="0"/>
                <a:cs typeface="Times New Roman" pitchFamily="18" charset="0"/>
              </a:rPr>
              <a:t>  полное </a:t>
            </a:r>
            <a:r>
              <a:rPr lang="ru-RU" kern="0" dirty="0">
                <a:latin typeface="Times New Roman" pitchFamily="18" charset="0"/>
                <a:cs typeface="Times New Roman" pitchFamily="18" charset="0"/>
              </a:rPr>
              <a:t>равнодушие к злободневным проблемам современности. </a:t>
            </a:r>
          </a:p>
          <a:p>
            <a:pPr marL="0" indent="0" fontAlgn="base">
              <a:spcAft>
                <a:spcPct val="0"/>
              </a:spcAft>
              <a:buClr>
                <a:srgbClr val="A3C145"/>
              </a:buClr>
              <a:buSzPct val="80000"/>
              <a:buNone/>
              <a:defRPr/>
            </a:pPr>
            <a:r>
              <a:rPr lang="ru-RU" kern="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kern="0" dirty="0" smtClean="0">
                <a:latin typeface="Times New Roman" pitchFamily="18" charset="0"/>
                <a:cs typeface="Times New Roman" pitchFamily="18" charset="0"/>
              </a:rPr>
              <a:t>  обращения </a:t>
            </a:r>
            <a:r>
              <a:rPr lang="ru-RU" kern="0" dirty="0">
                <a:latin typeface="Times New Roman" pitchFamily="18" charset="0"/>
                <a:cs typeface="Times New Roman" pitchFamily="18" charset="0"/>
              </a:rPr>
              <a:t>к мифологическим сюжетам и образам. </a:t>
            </a:r>
          </a:p>
          <a:p>
            <a:pPr marL="0" indent="0" fontAlgn="base">
              <a:spcAft>
                <a:spcPct val="0"/>
              </a:spcAft>
              <a:buClr>
                <a:srgbClr val="A3C145"/>
              </a:buClr>
              <a:buSzPct val="80000"/>
              <a:buNone/>
              <a:defRPr/>
            </a:pPr>
            <a:r>
              <a:rPr lang="ru-RU" kern="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kern="0" dirty="0" smtClean="0">
                <a:latin typeface="Times New Roman" pitchFamily="18" charset="0"/>
                <a:cs typeface="Times New Roman" pitchFamily="18" charset="0"/>
              </a:rPr>
              <a:t>  красочная</a:t>
            </a:r>
            <a:r>
              <a:rPr lang="ru-RU" kern="0" dirty="0">
                <a:latin typeface="Times New Roman" pitchFamily="18" charset="0"/>
                <a:cs typeface="Times New Roman" pitchFamily="18" charset="0"/>
              </a:rPr>
              <a:t>, порой экзотическая деталь могла использоваться с чисто живописной целью.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80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3777283"/>
          </a:xfrm>
        </p:spPr>
        <p:txBody>
          <a:bodyPr>
            <a:normAutofit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sz="2800" b="1" dirty="0" smtClean="0">
                <a:effectLst/>
                <a:latin typeface="Times New Roman"/>
                <a:ea typeface="Calibri"/>
              </a:rPr>
              <a:t>Ему грациозная стройность и нега дана,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800" b="1" dirty="0" smtClean="0">
                <a:effectLst/>
                <a:latin typeface="Times New Roman"/>
                <a:ea typeface="Calibri"/>
              </a:rPr>
              <a:t>И шкуру его украшает волшебный узор,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800" b="1" dirty="0" smtClean="0">
                <a:effectLst/>
                <a:latin typeface="Times New Roman"/>
                <a:ea typeface="Calibri"/>
              </a:rPr>
              <a:t>С которым равняться осмелится только луна,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800" b="1" dirty="0" smtClean="0">
                <a:effectLst/>
                <a:latin typeface="Times New Roman"/>
                <a:ea typeface="Calibri"/>
              </a:rPr>
              <a:t>Дробясь и качаясь на влаге широких озер.</a:t>
            </a:r>
          </a:p>
          <a:p>
            <a:pPr indent="0" algn="just">
              <a:spcAft>
                <a:spcPts val="0"/>
              </a:spcAft>
              <a:buNone/>
            </a:pPr>
            <a:endParaRPr lang="ru-RU" sz="2800" b="1" dirty="0"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2800" b="1" dirty="0" smtClean="0">
                <a:effectLst/>
                <a:latin typeface="Times New Roman"/>
                <a:ea typeface="Calibri"/>
              </a:rPr>
              <a:t>                                         (</a:t>
            </a:r>
            <a:r>
              <a:rPr lang="ru-RU" sz="2800" b="1" dirty="0" err="1" smtClean="0">
                <a:effectLst/>
                <a:latin typeface="Times New Roman"/>
                <a:ea typeface="Calibri"/>
              </a:rPr>
              <a:t>Н.Гумилёв</a:t>
            </a:r>
            <a:r>
              <a:rPr lang="ru-RU" sz="2800" b="1" dirty="0" smtClean="0">
                <a:effectLst/>
                <a:latin typeface="Times New Roman"/>
                <a:ea typeface="Calibri"/>
              </a:rPr>
              <a:t> «Жираф»)</a:t>
            </a:r>
            <a:endParaRPr lang="ru-RU" sz="2800" b="1" dirty="0">
              <a:effectLst/>
              <a:latin typeface="Times New Roman"/>
              <a:ea typeface="Calibri"/>
            </a:endParaRPr>
          </a:p>
        </p:txBody>
      </p:sp>
      <p:pic>
        <p:nvPicPr>
          <p:cNvPr id="4" name="Содержимое 4" descr="gum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3658183"/>
            <a:ext cx="2160240" cy="2736304"/>
          </a:xfrm>
          <a:prstGeom prst="rect">
            <a:avLst/>
          </a:prstGeom>
          <a:ln w="88900" cap="sq" cmpd="thickThin">
            <a:solidFill>
              <a:srgbClr val="777777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2187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5832648"/>
          </a:xfrm>
        </p:spPr>
        <p:txBody>
          <a:bodyPr>
            <a:normAutofit fontScale="32500" lnSpcReduction="20000"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Мне ни к чему одические рати</a:t>
            </a:r>
            <a:endParaRPr lang="ru-RU" sz="8600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И прелесть элегических затей.</a:t>
            </a:r>
            <a:endParaRPr lang="ru-RU" sz="8600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По мне, в стихах все быть должно некстати,</a:t>
            </a:r>
            <a:endParaRPr lang="ru-RU" sz="8600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Не так, как у людей.</a:t>
            </a:r>
            <a:endParaRPr lang="ru-RU" sz="8600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Когда б вы знали, из какого сора</a:t>
            </a:r>
            <a:endParaRPr lang="ru-RU" sz="8600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Растут стихи, не ведая стыда,</a:t>
            </a:r>
            <a:endParaRPr lang="ru-RU" sz="8600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Как желтый одуванчик у забора,</a:t>
            </a:r>
            <a:endParaRPr lang="ru-RU" sz="8600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Как лопухи и лебеда.</a:t>
            </a:r>
            <a:endParaRPr lang="ru-RU" sz="8600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Сердитый окрик, дегтя запах свежий,</a:t>
            </a:r>
            <a:endParaRPr lang="ru-RU" sz="8600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Таинственная плесень на стене…</a:t>
            </a:r>
            <a:endParaRPr lang="ru-RU" sz="8600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И стих уже звучит, задорен, нежен,</a:t>
            </a:r>
            <a:endParaRPr lang="ru-RU" sz="8600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8600" b="1" dirty="0" smtClean="0">
                <a:effectLst/>
                <a:latin typeface="Times New Roman"/>
                <a:ea typeface="Times New Roman"/>
              </a:rPr>
              <a:t>На радость вам и мне.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7400" b="1" dirty="0" smtClean="0">
                <a:latin typeface="Times New Roman"/>
                <a:ea typeface="Calibri"/>
              </a:rPr>
              <a:t>                  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6200" dirty="0">
                <a:latin typeface="Times New Roman"/>
                <a:ea typeface="Calibri"/>
              </a:rPr>
              <a:t> </a:t>
            </a:r>
            <a:r>
              <a:rPr lang="ru-RU" sz="6200" dirty="0" smtClean="0">
                <a:latin typeface="Times New Roman"/>
                <a:ea typeface="Calibri"/>
              </a:rPr>
              <a:t>                              </a:t>
            </a:r>
            <a:r>
              <a:rPr lang="ru-RU" sz="6200" b="1" dirty="0" smtClean="0">
                <a:latin typeface="Times New Roman"/>
                <a:ea typeface="Calibri"/>
              </a:rPr>
              <a:t>(</a:t>
            </a:r>
            <a:r>
              <a:rPr lang="ru-RU" sz="6200" b="1" dirty="0" err="1" smtClean="0">
                <a:latin typeface="Times New Roman"/>
                <a:ea typeface="Calibri"/>
              </a:rPr>
              <a:t>А.Ахматова</a:t>
            </a:r>
            <a:r>
              <a:rPr lang="ru-RU" sz="6200" b="1" dirty="0" smtClean="0">
                <a:latin typeface="Times New Roman"/>
                <a:ea typeface="Calibri"/>
              </a:rPr>
              <a:t> «Мне ни к чему одические рати…»</a:t>
            </a:r>
            <a:endParaRPr lang="ru-RU" sz="6200" b="1" dirty="0">
              <a:effectLst/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016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Trebuchet MS"/>
              </a:rPr>
              <a:t>Отношение к культуре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265115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628900"/>
              </p:ext>
            </p:extLst>
          </p:nvPr>
        </p:nvGraphicFramePr>
        <p:xfrm>
          <a:off x="467544" y="1340768"/>
          <a:ext cx="8064894" cy="2448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8298"/>
                <a:gridCol w="2688298"/>
                <a:gridCol w="2688298"/>
              </a:tblGrid>
              <a:tr h="41878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Символисты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Футуристы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Акмеисты</a:t>
                      </a:r>
                      <a:endParaRPr lang="ru-RU" sz="2000" b="1" dirty="0"/>
                    </a:p>
                  </a:txBody>
                  <a:tcPr/>
                </a:tc>
              </a:tr>
              <a:tr h="202948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Культура – средство преображения жизни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Стремились к прикладному её использованию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Культура – цель себе самой. Опирались</a:t>
                      </a:r>
                      <a:r>
                        <a:rPr lang="ru-RU" sz="2000" b="1" baseline="0" dirty="0" smtClean="0"/>
                        <a:t> на разные культурные традиции: мифологию, литературные цитаты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75656" y="4077072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 стилистике ценились: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/>
              <a:t>Живописная тонкость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/>
              <a:t>Стилистическое равновесие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/>
              <a:t>Точно выверенная композиция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/>
              <a:t>Отточенность</a:t>
            </a:r>
            <a:r>
              <a:rPr lang="ru-RU" sz="2000" b="1" dirty="0" smtClean="0"/>
              <a:t> деталей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6573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Судьба литературного направления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kern="0" dirty="0">
                <a:latin typeface="Times New Roman" pitchFamily="18" charset="0"/>
                <a:cs typeface="Times New Roman" pitchFamily="18" charset="0"/>
              </a:rPr>
              <a:t>Как литературное направление акмеизм просуществовал недолго — около двух лет. В феврале 1914 г. произошел его раскол. «Цех поэтов» был закрыт. Однако попытки возобновить деятельность объединения впоследствии предпринимались не раз.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89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496893"/>
              </p:ext>
            </p:extLst>
          </p:nvPr>
        </p:nvGraphicFramePr>
        <p:xfrm>
          <a:off x="285750" y="642937"/>
          <a:ext cx="8501064" cy="5522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5266"/>
                <a:gridCol w="2125266"/>
                <a:gridCol w="2125266"/>
                <a:gridCol w="2125266"/>
              </a:tblGrid>
              <a:tr h="422129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Символизм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Акмеизм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Футуризм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60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Отношение к миру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Мир не  познаваем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38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Роль поэта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Поэт – пророк разгадывает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тайны бытия, слова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12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Отношение к слову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Слово и многозначно, и символично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12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Особенности формы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Намеки, иносказания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3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001006"/>
              </p:ext>
            </p:extLst>
          </p:nvPr>
        </p:nvGraphicFramePr>
        <p:xfrm>
          <a:off x="285750" y="642937"/>
          <a:ext cx="8501064" cy="5522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5266"/>
                <a:gridCol w="2125266"/>
                <a:gridCol w="2125266"/>
                <a:gridCol w="2125266"/>
              </a:tblGrid>
              <a:tr h="422129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Символизм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Акмеизм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Футуризм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60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Отношение к миру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Мир не  познаваем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Мир  познаваем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38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Роль поэта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Поэт – пророк разгадывает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тайны бытия, слова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Поэт возвращает слову ясность, простоту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12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Отношение к слову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Слово и многозначно, и символично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Четкая определенность слова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12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Особенности формы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Намеки, иносказания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Конкретная образность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55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Основные принципы акмеизма:</a:t>
            </a:r>
            <a:b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256584"/>
          </a:xfrm>
        </p:spPr>
        <p:txBody>
          <a:bodyPr>
            <a:normAutofit/>
          </a:bodyPr>
          <a:lstStyle/>
          <a:p>
            <a:pPr lvl="0" fontAlgn="base">
              <a:lnSpc>
                <a:spcPct val="80000"/>
              </a:lnSpc>
              <a:spcAft>
                <a:spcPct val="0"/>
              </a:spcAft>
              <a:buFontTx/>
              <a:buChar char="•"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освобождение поэзии от символистских призывов к идеальному, возвращение ей ясности;</a:t>
            </a:r>
            <a:b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80000"/>
              </a:lnSpc>
              <a:spcAft>
                <a:spcPct val="0"/>
              </a:spcAft>
              <a:buFontTx/>
              <a:buChar char="•"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отказ от мистической туманности, принятие земного мира в его многообразии, зримой конкретности, звучности, красочности; </a:t>
            </a:r>
            <a:b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80000"/>
              </a:lnSpc>
              <a:spcAft>
                <a:spcPct val="0"/>
              </a:spcAft>
              <a:buFontTx/>
              <a:buChar char="•"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стремление придать слову определенное, точное значение;</a:t>
            </a:r>
            <a:b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80000"/>
              </a:lnSpc>
              <a:spcAft>
                <a:spcPct val="0"/>
              </a:spcAft>
              <a:buFontTx/>
              <a:buChar char="•"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предметность и четкость образов, отточенность деталей;</a:t>
            </a:r>
            <a:b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80000"/>
              </a:lnSpc>
              <a:spcAft>
                <a:spcPct val="0"/>
              </a:spcAft>
              <a:buFontTx/>
              <a:buChar char="•"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обращение к человеку, к «подлинности» его чувств;</a:t>
            </a:r>
            <a:b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80000"/>
              </a:lnSpc>
              <a:spcAft>
                <a:spcPct val="0"/>
              </a:spcAft>
              <a:buFontTx/>
              <a:buChar char="•"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поэтизация мира первозданных эмоций, первобытно-биологического природного начала;</a:t>
            </a:r>
            <a:b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80000"/>
              </a:lnSpc>
              <a:spcAft>
                <a:spcPct val="0"/>
              </a:spcAft>
              <a:buFontTx/>
              <a:buChar char="•"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перекличка с минувшими литературными эпохами, широчайшие эстетические ассоциации, «тоска по мировой культуре».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611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6000" b="1" cap="all" dirty="0" smtClean="0">
              <a:solidFill>
                <a:prstClr val="black"/>
              </a:solidFill>
              <a:latin typeface="Trebuchet MS"/>
              <a:ea typeface="+mj-ea"/>
              <a:cs typeface="+mj-cs"/>
            </a:endParaRPr>
          </a:p>
          <a:p>
            <a:pPr marL="0" indent="0">
              <a:buNone/>
            </a:pPr>
            <a:endParaRPr lang="ru-RU" sz="6000" b="1" cap="all" dirty="0">
              <a:solidFill>
                <a:prstClr val="black"/>
              </a:solidFill>
              <a:latin typeface="Trebuchet MS"/>
              <a:ea typeface="+mj-ea"/>
              <a:cs typeface="+mj-cs"/>
            </a:endParaRPr>
          </a:p>
          <a:p>
            <a:pPr marL="0" indent="0">
              <a:buNone/>
            </a:pPr>
            <a:endParaRPr lang="ru-RU" sz="6000" b="1" cap="all" dirty="0" smtClean="0">
              <a:solidFill>
                <a:prstClr val="black"/>
              </a:solidFill>
              <a:latin typeface="Trebuchet MS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6000" b="1" cap="all" dirty="0" smtClean="0">
                <a:solidFill>
                  <a:prstClr val="black"/>
                </a:solidFill>
                <a:latin typeface="Trebuchet MS"/>
                <a:ea typeface="+mj-ea"/>
                <a:cs typeface="+mj-cs"/>
              </a:rPr>
              <a:t>Тест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73297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prstClr val="black"/>
                </a:solidFill>
                <a:latin typeface="Trebuchet MS"/>
              </a:rPr>
              <a:t>Когда возникло новое литературное течение?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59632" y="1988840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В 1893 году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4048" y="1988840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В 1917 году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9632" y="3861048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В 1911 году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4048" y="3789040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В 1913 году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2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prstClr val="black"/>
                </a:solidFill>
                <a:latin typeface="Trebuchet MS"/>
              </a:rPr>
              <a:t>В какую группу были объединены акмеисты 1911-1914 годов?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59632" y="1988840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«Мезонин поэзии»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60032" y="1988840"/>
            <a:ext cx="2736304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«Центрифуга»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32040" y="3717032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«Цех поэтов»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9632" y="3717032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«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Гилея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»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9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prstClr val="black"/>
                </a:solidFill>
                <a:latin typeface="Trebuchet MS"/>
              </a:rPr>
              <a:t>Кто являлся организатором группы?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59632" y="1988840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Городецкий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88024" y="3717032"/>
            <a:ext cx="2736304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Пастернак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60032" y="1988840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Гумилёв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9632" y="3717032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Ахматова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91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prstClr val="black"/>
                </a:solidFill>
                <a:latin typeface="Trebuchet MS"/>
              </a:rPr>
              <a:t>Кто входил в литературные объединения акмеистов?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59632" y="1988840"/>
            <a:ext cx="2592288" cy="10801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Анненский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3284984"/>
            <a:ext cx="2736304" cy="10801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Надсон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87624" y="4581128"/>
            <a:ext cx="2736304" cy="10801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Ахматова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16016" y="1988840"/>
            <a:ext cx="2736304" cy="10801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Мандельштам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88024" y="3284984"/>
            <a:ext cx="2736304" cy="10801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Вл. Нарбут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88024" y="4653136"/>
            <a:ext cx="2736304" cy="10801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М. Зенкевич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49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solidFill>
                  <a:prstClr val="black"/>
                </a:solidFill>
                <a:latin typeface="Trebuchet MS"/>
              </a:rPr>
              <a:t>Какие журналы имели представители данного течения?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1840" y="1844824"/>
            <a:ext cx="2592288" cy="10801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«Аполлон»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860032" y="3717032"/>
            <a:ext cx="2592288" cy="10801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«Нива»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9632" y="3717032"/>
            <a:ext cx="2592288" cy="10801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«Огонёк»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59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solidFill>
                  <a:prstClr val="black"/>
                </a:solidFill>
                <a:latin typeface="Trebuchet MS"/>
              </a:rPr>
              <a:t>Какие термины ещё использовали для характеристики данного течения?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75856" y="1988840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кларизм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9632" y="3717032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имажинизм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48064" y="3645024"/>
            <a:ext cx="2592288" cy="108012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адамизм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929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Осип Мандельштам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1844824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Медлительнее снежный улей,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Прозрачнее окна хрусталь,</a:t>
            </a:r>
            <a:b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 бирюзовая вуаль</a:t>
            </a:r>
            <a:b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Небрежно брошена на стуле.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Ткань, опьяненная собой,</a:t>
            </a:r>
            <a:b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Изнеженная лаской света,</a:t>
            </a:r>
            <a:b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Она испытывает лето,</a:t>
            </a:r>
            <a:b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Как бы не тронута зимой;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И, если в ледяных алмазах</a:t>
            </a:r>
            <a:b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Струится вечности мороз,</a:t>
            </a:r>
            <a:b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Здесь — трепетание стрекоз</a:t>
            </a:r>
            <a:b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Быстроживущих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синеглазых.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                                        1910</a:t>
            </a:r>
            <a:endParaRPr lang="ru-RU" sz="28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mandelsht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628800"/>
            <a:ext cx="2520280" cy="3312691"/>
          </a:xfrm>
          <a:prstGeom prst="rect">
            <a:avLst/>
          </a:prstGeom>
          <a:ln w="88900" cap="sq" cmpd="thickThin">
            <a:solidFill>
              <a:srgbClr val="777777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3257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Появляется ли в этом стихотворении принцип акмеистов - ясность, конкретность, четкость? Доказать примерами.</a:t>
            </a:r>
            <a:endParaRPr lang="ru-RU" dirty="0" smtClean="0">
              <a:effectLst/>
              <a:latin typeface="Times New Roman"/>
              <a:ea typeface="Calibri"/>
            </a:endParaRPr>
          </a:p>
          <a:p>
            <a:pPr lvl="0" algn="ctr"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Можно ли назвать поэта "моментальным фотографом"? Доказать примерами.</a:t>
            </a:r>
            <a:endParaRPr lang="ru-RU" dirty="0" smtClean="0">
              <a:effectLst/>
              <a:latin typeface="Times New Roman"/>
              <a:ea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331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effectLst/>
                <a:latin typeface="Times New Roman"/>
                <a:ea typeface="Times New Roman"/>
              </a:rPr>
              <a:t> 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112568"/>
          </a:xfrm>
        </p:spPr>
        <p:txBody>
          <a:bodyPr>
            <a:normAutofit/>
          </a:bodyPr>
          <a:lstStyle/>
          <a:p>
            <a:pPr lvl="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Назвать цветовые прилагательные в этом стихотворении.</a:t>
            </a:r>
            <a:endParaRPr lang="ru-RU" dirty="0" smtClean="0">
              <a:effectLst/>
              <a:latin typeface="Times New Roman"/>
              <a:ea typeface="Calibri"/>
            </a:endParaRPr>
          </a:p>
          <a:p>
            <a:pPr lvl="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Имеют ли они двойственное значение, символизируют что- либо? </a:t>
            </a:r>
            <a:endParaRPr lang="ru-RU" dirty="0" smtClean="0">
              <a:effectLst/>
              <a:latin typeface="Times New Roman"/>
              <a:ea typeface="Calibri"/>
            </a:endParaRPr>
          </a:p>
          <a:p>
            <a:pPr lvl="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С помощью каких образов в стихотворении показано столкновение вечного и сиюминутного?</a:t>
            </a:r>
            <a:endParaRPr lang="ru-RU" dirty="0" smtClean="0">
              <a:effectLst/>
              <a:latin typeface="Times New Roman"/>
              <a:ea typeface="Calibri"/>
            </a:endParaRPr>
          </a:p>
          <a:p>
            <a:pPr lvl="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Подтвердить примерами </a:t>
            </a:r>
            <a:endParaRPr lang="ru-RU" dirty="0">
              <a:effectLst/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35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prstClr val="black"/>
                </a:solidFill>
              </a:rPr>
              <a:t>Осип Мандельштам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1635724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На бледно-голубой эмали,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Какая мыслима в апреле,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Берёзы ветви поднимали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И незаметно </a:t>
            </a:r>
            <a:r>
              <a:rPr lang="ru-RU" sz="3300" b="1" dirty="0" err="1" smtClean="0">
                <a:effectLst/>
                <a:latin typeface="Times New Roman"/>
                <a:ea typeface="Calibri"/>
                <a:cs typeface="Times New Roman"/>
              </a:rPr>
              <a:t>вечерели</a:t>
            </a: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Узор отточенный и мелкий,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Застыла тоненькая сетка,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Как на фарфоровой тарелке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Рисунок, вычерченный метко, –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Когда его художник милый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Выводит на стеклянной тверди,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В сознании минутной силы,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300" b="1" dirty="0" smtClean="0">
                <a:effectLst/>
                <a:latin typeface="Times New Roman"/>
                <a:ea typeface="Calibri"/>
                <a:cs typeface="Times New Roman"/>
              </a:rPr>
              <a:t>В забвении печальной смерти.</a:t>
            </a:r>
            <a:endParaRPr lang="ru-RU" sz="33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                                                          1909</a:t>
            </a:r>
            <a:endParaRPr lang="ru-RU" sz="2800" b="1" dirty="0">
              <a:ea typeface="Calibri"/>
              <a:cs typeface="Times New Roman"/>
            </a:endParaRPr>
          </a:p>
          <a:p>
            <a:endParaRPr lang="ru-RU" b="1" dirty="0"/>
          </a:p>
        </p:txBody>
      </p:sp>
      <p:pic>
        <p:nvPicPr>
          <p:cNvPr id="4" name="Рисунок 3" descr="mandelsht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628800"/>
            <a:ext cx="2520280" cy="3312691"/>
          </a:xfrm>
          <a:prstGeom prst="rect">
            <a:avLst/>
          </a:prstGeom>
          <a:ln w="88900" cap="sq" cmpd="thickThin">
            <a:solidFill>
              <a:srgbClr val="777777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0118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Анна Ахматова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016" y="1700808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Сжала руки под тёмной вуалью...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"Отчего ты сегодня бледна?"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– Оттого, что я терпкой печалью 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Напоила его допьяна.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Как забуду? Он вышел, шатаясь,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Искривился мучительно рот...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Я сбежала, перил не касаясь,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Я бежала за ним до ворот.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Задыхаясь, я крикнула: "Шутка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Всё, что было. Уйдёшь, я умру".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Улыбнулся спокойно и жутко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И сказал мне: "Не стой на ветру".</a:t>
            </a:r>
            <a:endParaRPr lang="ru-RU" sz="2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                                 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8 января 1911 (сборник "Вечер")</a:t>
            </a:r>
            <a:endParaRPr lang="ru-RU" sz="2800" b="1" dirty="0">
              <a:ea typeface="Calibri"/>
              <a:cs typeface="Times New Roman"/>
            </a:endParaRPr>
          </a:p>
        </p:txBody>
      </p:sp>
      <p:pic>
        <p:nvPicPr>
          <p:cNvPr id="4" name="Рисунок 3" descr="19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789336"/>
            <a:ext cx="3168352" cy="3297588"/>
          </a:xfrm>
          <a:prstGeom prst="rect">
            <a:avLst/>
          </a:prstGeom>
          <a:ln w="88900" cap="sq" cmpd="thickThin">
            <a:solidFill>
              <a:srgbClr val="777777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200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1. Какие эмоции вызвало у вас прочтение стихотворения? Какими чувствами, настроением оно проникнуто?</a:t>
            </a:r>
            <a:endParaRPr lang="ru-RU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2. Какова тема этого стихотворения?</a:t>
            </a:r>
            <a:endParaRPr lang="ru-RU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3. Что является основным событием стихотворения?</a:t>
            </a:r>
            <a:endParaRPr lang="ru-RU" b="1" dirty="0" smtClean="0">
              <a:effectLst/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4.  Как душевное состояние лирической героини проявляется в ее поступках, восприятии ситуации? Почему чувства, которые она испытывает, не называются прямо?</a:t>
            </a:r>
            <a:endParaRPr lang="ru-RU" b="1" dirty="0" smtClean="0">
              <a:effectLst/>
              <a:latin typeface="Times New Roman"/>
              <a:ea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0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Значение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ctr" fontAlgn="base">
              <a:spcAft>
                <a:spcPct val="0"/>
              </a:spcAft>
              <a:buNone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Акмеизм оказался чрезвычайно плодотворным для русской литературы. Ахматовой и Мандельштаму удалось оставить после себя «вечные слова». Гумилев предстает в своих стихах одной из ярчайших личностей жестокого времени революций и мировых войн. И сегодня, столетие спустя, интерес к акмеизму сохранился в основном потому, что с ним связано творчество этих выдающихся поэтов, оказавших значительное влияние на судьбу русской поэзии XX века.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31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Calibri"/>
              </a:rPr>
              <a:t>Домашнее задание:</a:t>
            </a:r>
            <a:r>
              <a:rPr lang="ru-RU" dirty="0" smtClean="0">
                <a:effectLst/>
                <a:latin typeface="Times New Roman"/>
                <a:ea typeface="Calibri"/>
              </a:rPr>
              <a:t>  </a:t>
            </a:r>
          </a:p>
          <a:p>
            <a:pPr marL="857250" indent="-514350" algn="just">
              <a:spcAft>
                <a:spcPts val="0"/>
              </a:spcAft>
              <a:buAutoNum type="arabicPeriod"/>
            </a:pPr>
            <a:r>
              <a:rPr lang="ru-RU" dirty="0" smtClean="0">
                <a:effectLst/>
                <a:latin typeface="Times New Roman"/>
                <a:ea typeface="Calibri"/>
              </a:rPr>
              <a:t>Знать основные положения лекции </a:t>
            </a:r>
          </a:p>
          <a:p>
            <a:pPr marL="857250" indent="-514350" algn="just">
              <a:spcAft>
                <a:spcPts val="0"/>
              </a:spcAft>
              <a:buAutoNum type="arabicPeriod"/>
            </a:pPr>
            <a:r>
              <a:rPr lang="ru-RU" dirty="0" smtClean="0">
                <a:effectLst/>
                <a:latin typeface="Times New Roman"/>
                <a:ea typeface="Calibri"/>
              </a:rPr>
              <a:t>  Выучить наизусть стихотворение </a:t>
            </a:r>
            <a:r>
              <a:rPr lang="ru-RU" dirty="0" err="1" smtClean="0">
                <a:effectLst/>
                <a:latin typeface="Times New Roman"/>
                <a:ea typeface="Calibri"/>
              </a:rPr>
              <a:t>Н.Гумилёва</a:t>
            </a:r>
            <a:r>
              <a:rPr lang="ru-RU" dirty="0" smtClean="0">
                <a:effectLst/>
                <a:latin typeface="Times New Roman"/>
                <a:ea typeface="Calibri"/>
              </a:rPr>
              <a:t> (на выбор)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13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908</Words>
  <Application>Microsoft Office PowerPoint</Application>
  <PresentationFormat>Экран (4:3)</PresentationFormat>
  <Paragraphs>214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Акмеизм  как литературное течение. Общая характеристика поэзии 11 класс</vt:lpstr>
      <vt:lpstr>Презентация PowerPoint</vt:lpstr>
      <vt:lpstr>Акмеизм (от греч. akme — высшая степень чего-либо, расцвет, зрелость, вершина, остриё)  </vt:lpstr>
      <vt:lpstr>Знаменитая «Башня» Вячеслава Иванова</vt:lpstr>
      <vt:lpstr>1911 г. «Цех поэтов»</vt:lpstr>
      <vt:lpstr>Акмеисты</vt:lpstr>
      <vt:lpstr>Акмеисты (адамисты)</vt:lpstr>
      <vt:lpstr>Akme- высшая степень чего-либо </vt:lpstr>
      <vt:lpstr>Журнал «ГИПЕРБОРЕЙ»</vt:lpstr>
      <vt:lpstr>Теоретическое самоопределение</vt:lpstr>
      <vt:lpstr>Из статьи Н. Гумилева «Наследие символизма и акмеизм»: </vt:lpstr>
      <vt:lpstr>Из статьи С. Городецкого «Некоторые течения в современной русской поэзии» </vt:lpstr>
      <vt:lpstr>Отличительные черты</vt:lpstr>
      <vt:lpstr>Отличительные черты</vt:lpstr>
      <vt:lpstr>Презентация PowerPoint</vt:lpstr>
      <vt:lpstr>Презентация PowerPoint</vt:lpstr>
      <vt:lpstr>Отношение к культуре</vt:lpstr>
      <vt:lpstr>Судьба литературного направления</vt:lpstr>
      <vt:lpstr>Презентация PowerPoint</vt:lpstr>
      <vt:lpstr>Презентация PowerPoint</vt:lpstr>
      <vt:lpstr>Основные принципы акмеизма: </vt:lpstr>
      <vt:lpstr>Презентация PowerPoint</vt:lpstr>
      <vt:lpstr>Когда возникло новое литературное течение?</vt:lpstr>
      <vt:lpstr>В какую группу были объединены акмеисты 1911-1914 годов?</vt:lpstr>
      <vt:lpstr>Кто являлся организатором группы?</vt:lpstr>
      <vt:lpstr>Кто входил в литературные объединения акмеистов?</vt:lpstr>
      <vt:lpstr>Какие журналы имели представители данного течения?</vt:lpstr>
      <vt:lpstr>Какие термины ещё использовали для характеристики данного течения?</vt:lpstr>
      <vt:lpstr>Осип Мандельштам</vt:lpstr>
      <vt:lpstr>Презентация PowerPoint</vt:lpstr>
      <vt:lpstr>  </vt:lpstr>
      <vt:lpstr>Осип Мандельштам</vt:lpstr>
      <vt:lpstr>Анна Ахматова</vt:lpstr>
      <vt:lpstr>Презентация PowerPoint</vt:lpstr>
      <vt:lpstr>Значение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Акмеизм как литературное течение 11 класс</dc:title>
  <dc:creator>Аня</dc:creator>
  <cp:lastModifiedBy>Аня</cp:lastModifiedBy>
  <cp:revision>19</cp:revision>
  <dcterms:created xsi:type="dcterms:W3CDTF">2017-01-22T13:24:18Z</dcterms:created>
  <dcterms:modified xsi:type="dcterms:W3CDTF">2017-01-22T17:07:05Z</dcterms:modified>
</cp:coreProperties>
</file>